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66" r:id="rId3"/>
  </p:sldMasterIdLst>
  <p:notesMasterIdLst>
    <p:notesMasterId r:id="rId26"/>
  </p:notesMasterIdLst>
  <p:sldIdLst>
    <p:sldId id="324" r:id="rId4"/>
    <p:sldId id="349" r:id="rId5"/>
    <p:sldId id="333" r:id="rId6"/>
    <p:sldId id="334" r:id="rId7"/>
    <p:sldId id="340" r:id="rId8"/>
    <p:sldId id="337" r:id="rId9"/>
    <p:sldId id="336" r:id="rId10"/>
    <p:sldId id="338" r:id="rId11"/>
    <p:sldId id="335" r:id="rId12"/>
    <p:sldId id="339" r:id="rId13"/>
    <p:sldId id="325" r:id="rId14"/>
    <p:sldId id="342" r:id="rId15"/>
    <p:sldId id="343" r:id="rId16"/>
    <p:sldId id="341" r:id="rId17"/>
    <p:sldId id="345" r:id="rId18"/>
    <p:sldId id="346" r:id="rId19"/>
    <p:sldId id="257" r:id="rId20"/>
    <p:sldId id="350" r:id="rId21"/>
    <p:sldId id="353" r:id="rId22"/>
    <p:sldId id="352" r:id="rId23"/>
    <p:sldId id="351" r:id="rId24"/>
    <p:sldId id="31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400"/>
    <a:srgbClr val="941100"/>
    <a:srgbClr val="003F00"/>
    <a:srgbClr val="008F00"/>
    <a:srgbClr val="1900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64"/>
    <p:restoredTop sz="93677"/>
  </p:normalViewPr>
  <p:slideViewPr>
    <p:cSldViewPr snapToGrid="0" snapToObjects="1" showGuides="1">
      <p:cViewPr varScale="1">
        <p:scale>
          <a:sx n="122" d="100"/>
          <a:sy n="122" d="100"/>
        </p:scale>
        <p:origin x="660" y="102"/>
      </p:cViewPr>
      <p:guideLst>
        <p:guide orient="horz" pos="2160"/>
        <p:guide pos="2880"/>
      </p:guideLst>
    </p:cSldViewPr>
  </p:slideViewPr>
  <p:notesTextViewPr>
    <p:cViewPr>
      <p:scale>
        <a:sx n="125" d="100"/>
        <a:sy n="125" d="100"/>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2C74-E9BE-8845-AA1F-275C58478BD4}" type="datetimeFigureOut">
              <a:rPr lang="en-US" smtClean="0"/>
              <a:t>9/30/2020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A490-7766-E549-A9C6-D9A35B8B0A24}" type="slidenum">
              <a:rPr lang="en-US" smtClean="0"/>
              <a:t>‹#›</a:t>
            </a:fld>
            <a:endParaRPr lang="en-US"/>
          </a:p>
        </p:txBody>
      </p:sp>
    </p:spTree>
    <p:extLst>
      <p:ext uri="{BB962C8B-B14F-4D97-AF65-F5344CB8AC3E}">
        <p14:creationId xmlns:p14="http://schemas.microsoft.com/office/powerpoint/2010/main" val="3388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8f30814c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8f3081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915" y="5945854"/>
            <a:ext cx="1371600" cy="923544"/>
          </a:xfrm>
          <a:prstGeom prst="rect">
            <a:avLst/>
          </a:prstGeom>
        </p:spPr>
      </p:pic>
      <p:sp>
        <p:nvSpPr>
          <p:cNvPr id="6" name="Text Placeholder 5"/>
          <p:cNvSpPr>
            <a:spLocks noGrp="1"/>
          </p:cNvSpPr>
          <p:nvPr>
            <p:ph type="body" sz="quarter" idx="10" hasCustomPrompt="1"/>
          </p:nvPr>
        </p:nvSpPr>
        <p:spPr>
          <a:xfrm>
            <a:off x="415637" y="1332224"/>
            <a:ext cx="8312727" cy="2641756"/>
          </a:xfrm>
          <a:prstGeom prst="rect">
            <a:avLst/>
          </a:prstGeom>
        </p:spPr>
        <p:txBody>
          <a:bodyPr>
            <a:normAutofit/>
          </a:bodyPr>
          <a:lstStyle>
            <a:lvl1pPr marL="0" indent="0" algn="ctr">
              <a:lnSpc>
                <a:spcPct val="100000"/>
              </a:lnSpc>
              <a:buNone/>
              <a:defRPr sz="5000" b="0" i="0" baseline="0">
                <a:solidFill>
                  <a:srgbClr val="000000"/>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spTree>
    <p:extLst>
      <p:ext uri="{BB962C8B-B14F-4D97-AF65-F5344CB8AC3E}">
        <p14:creationId xmlns:p14="http://schemas.microsoft.com/office/powerpoint/2010/main" val="23734912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4468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277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1198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7100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929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198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2134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160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bg>
      <p:bgPr>
        <a:solidFill>
          <a:srgbClr val="000000"/>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221068"/>
            <a:ext cx="9144000" cy="952676"/>
          </a:xfrm>
          <a:prstGeom prst="rect">
            <a:avLst/>
          </a:prstGeom>
        </p:spPr>
        <p:txBody>
          <a:bodyPr anchor="ctr">
            <a:normAutofit/>
          </a:bodyPr>
          <a:lstStyle>
            <a:lvl1pPr marL="0" indent="0" algn="ctr">
              <a:lnSpc>
                <a:spcPct val="90000"/>
              </a:lnSpc>
              <a:buNone/>
              <a:defRPr sz="4800" b="1"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a:t>
            </a:r>
          </a:p>
        </p:txBody>
      </p:sp>
      <p:sp>
        <p:nvSpPr>
          <p:cNvPr id="4" name="Text Placeholder 9"/>
          <p:cNvSpPr>
            <a:spLocks noGrp="1"/>
          </p:cNvSpPr>
          <p:nvPr>
            <p:ph type="body" sz="quarter" idx="11" hasCustomPrompt="1"/>
          </p:nvPr>
        </p:nvSpPr>
        <p:spPr>
          <a:xfrm>
            <a:off x="402795" y="2120734"/>
            <a:ext cx="8325375"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
        <p:nvSpPr>
          <p:cNvPr id="5" name="Text Placeholder 5"/>
          <p:cNvSpPr>
            <a:spLocks noGrp="1"/>
          </p:cNvSpPr>
          <p:nvPr>
            <p:ph type="body" sz="quarter" idx="12" hasCustomPrompt="1"/>
          </p:nvPr>
        </p:nvSpPr>
        <p:spPr>
          <a:xfrm>
            <a:off x="415637" y="1379988"/>
            <a:ext cx="8312727" cy="547269"/>
          </a:xfrm>
          <a:prstGeom prst="rect">
            <a:avLst/>
          </a:prstGeom>
        </p:spPr>
        <p:txBody>
          <a:bodyPr>
            <a:noAutofit/>
          </a:bodyPr>
          <a:lstStyle>
            <a:lvl1pPr marL="0" indent="0" algn="ctr">
              <a:lnSpc>
                <a:spcPct val="90000"/>
              </a:lnSpc>
              <a:buNone/>
              <a:defRPr sz="3600" b="0"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err="1"/>
              <a:t>Subheader</a:t>
            </a:r>
            <a:endParaRPr lang="en-US" dirty="0"/>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462" y="6092265"/>
            <a:ext cx="2939921" cy="521599"/>
          </a:xfrm>
          <a:prstGeom prst="rect">
            <a:avLst/>
          </a:prstGeom>
        </p:spPr>
      </p:pic>
      <p:sp>
        <p:nvSpPr>
          <p:cNvPr id="2" name="Text Placeholder 5"/>
          <p:cNvSpPr>
            <a:spLocks noGrp="1"/>
          </p:cNvSpPr>
          <p:nvPr>
            <p:ph type="body" sz="quarter" idx="10" hasCustomPrompt="1"/>
          </p:nvPr>
        </p:nvSpPr>
        <p:spPr>
          <a:xfrm>
            <a:off x="671757" y="1332224"/>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3" name="Picture 2"/>
          <p:cNvPicPr>
            <a:picLocks noChangeAspect="1"/>
          </p:cNvPicPr>
          <p:nvPr userDrawn="1"/>
        </p:nvPicPr>
        <p:blipFill>
          <a:blip r:embed="rId3"/>
          <a:stretch>
            <a:fillRect/>
          </a:stretch>
        </p:blipFill>
        <p:spPr>
          <a:xfrm>
            <a:off x="779463" y="3973980"/>
            <a:ext cx="1600200" cy="139700"/>
          </a:xfrm>
          <a:prstGeom prst="rect">
            <a:avLst/>
          </a:prstGeom>
        </p:spPr>
      </p:pic>
      <p:pic>
        <p:nvPicPr>
          <p:cNvPr id="4" name="Picture 3"/>
          <p:cNvPicPr>
            <a:picLocks noChangeAspect="1"/>
          </p:cNvPicPr>
          <p:nvPr userDrawn="1"/>
        </p:nvPicPr>
        <p:blipFill>
          <a:blip r:embed="rId4"/>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722215"/>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5" name="Picture 4"/>
          <p:cNvPicPr>
            <a:picLocks noChangeAspect="1"/>
          </p:cNvPicPr>
          <p:nvPr userDrawn="1"/>
        </p:nvPicPr>
        <p:blipFill>
          <a:blip r:embed="rId2"/>
          <a:stretch>
            <a:fillRect/>
          </a:stretch>
        </p:blipFill>
        <p:spPr>
          <a:xfrm>
            <a:off x="766763" y="1363508"/>
            <a:ext cx="1103781" cy="96362"/>
          </a:xfrm>
          <a:prstGeom prst="rect">
            <a:avLst/>
          </a:prstGeom>
        </p:spPr>
      </p:pic>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33006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6371" y="6130325"/>
            <a:ext cx="2939921" cy="521599"/>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7" name="Picture 6"/>
          <p:cNvPicPr>
            <a:picLocks noChangeAspect="1"/>
          </p:cNvPicPr>
          <p:nvPr userDrawn="1"/>
        </p:nvPicPr>
        <p:blipFill>
          <a:blip r:embed="rId2"/>
          <a:stretch>
            <a:fillRect/>
          </a:stretch>
        </p:blipFill>
        <p:spPr>
          <a:xfrm>
            <a:off x="766763" y="1363508"/>
            <a:ext cx="1103781" cy="96362"/>
          </a:xfrm>
          <a:prstGeom prst="rect">
            <a:avLst/>
          </a:prstGeom>
        </p:spPr>
      </p:pic>
      <p:pic>
        <p:nvPicPr>
          <p:cNvPr id="8" name="Picture 7"/>
          <p:cNvPicPr>
            <a:picLocks noChangeAspect="1"/>
          </p:cNvPicPr>
          <p:nvPr userDrawn="1"/>
        </p:nvPicPr>
        <p:blipFill>
          <a:blip r:embed="rId3"/>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318086"/>
          </a:xfrm>
          <a:prstGeom prst="rect">
            <a:avLst/>
          </a:prstGeom>
        </p:spPr>
        <p:txBody>
          <a:bodyPr>
            <a:normAutofit/>
          </a:bodyPr>
          <a:lstStyle>
            <a:lvl1pPr marL="0" indent="0">
              <a:buNone/>
              <a:defRPr sz="2400" b="0" i="0" baseline="0">
                <a:solidFill>
                  <a:srgbClr val="999999"/>
                </a:solidFill>
                <a:latin typeface="Open Sans Light"/>
                <a:cs typeface="Open Sans Light"/>
              </a:defRPr>
            </a:lvl1pPr>
          </a:lstStyle>
          <a:p>
            <a:r>
              <a:rPr lang="en-US" dirty="0"/>
              <a:t>Graphic Here</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17" name="Picture 16"/>
          <p:cNvPicPr>
            <a:picLocks noChangeAspect="1"/>
          </p:cNvPicPr>
          <p:nvPr userDrawn="1"/>
        </p:nvPicPr>
        <p:blipFill>
          <a:blip r:embed="rId2"/>
          <a:stretch>
            <a:fillRect/>
          </a:stretch>
        </p:blipFill>
        <p:spPr>
          <a:xfrm>
            <a:off x="766763" y="1363508"/>
            <a:ext cx="1103781" cy="9636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8479" y="6207786"/>
            <a:ext cx="2939921" cy="521599"/>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443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565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8110697"/>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30.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8.png"/><Relationship Id="rId5" Type="http://schemas.microsoft.com/office/2007/relationships/media" Target="../media/media3.mp4"/><Relationship Id="rId10" Type="http://schemas.openxmlformats.org/officeDocument/2006/relationships/image" Target="../media/image27.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microsoft.com/office/2007/relationships/media" Target="../media/media6.mov"/><Relationship Id="rId7" Type="http://schemas.openxmlformats.org/officeDocument/2006/relationships/image" Target="../media/image32.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31.png"/><Relationship Id="rId5" Type="http://schemas.openxmlformats.org/officeDocument/2006/relationships/slideLayout" Target="../slideLayouts/slideLayout2.xml"/><Relationship Id="rId4" Type="http://schemas.openxmlformats.org/officeDocument/2006/relationships/video" Target="../media/media6.mov"/><Relationship Id="rId9"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pPr lvl="0"/>
            <a:r>
              <a:rPr lang="en-US" sz="6000" dirty="0"/>
              <a:t>Control Systems</a:t>
            </a:r>
            <a:endParaRPr lang="en-US" sz="4400" b="0" dirty="0">
              <a:solidFill>
                <a:srgbClr val="FFFFFF"/>
              </a:solidFill>
            </a:endParaRPr>
          </a:p>
          <a:p>
            <a:r>
              <a:rPr lang="en-US" sz="3200" b="0" dirty="0">
                <a:solidFill>
                  <a:srgbClr val="FFFFFF"/>
                </a:solidFill>
              </a:rPr>
              <a:t>EE 447 Fa20 </a:t>
            </a:r>
            <a:r>
              <a:rPr lang="en-US" sz="3200" b="0" dirty="0" err="1">
                <a:solidFill>
                  <a:srgbClr val="FFFFFF"/>
                </a:solidFill>
              </a:rPr>
              <a:t>TuTh</a:t>
            </a:r>
            <a:r>
              <a:rPr lang="en-US" sz="3200" b="0" dirty="0">
                <a:solidFill>
                  <a:srgbClr val="FFFFFF"/>
                </a:solidFill>
              </a:rPr>
              <a:t> 12:30—2:20p on Zoom</a:t>
            </a:r>
          </a:p>
          <a:p>
            <a:pPr lvl="0"/>
            <a:endParaRPr lang="en-US" sz="2800" dirty="0"/>
          </a:p>
          <a:p>
            <a:r>
              <a:rPr lang="en-US" b="0" dirty="0"/>
              <a:t>Prof Burden </a:t>
            </a:r>
          </a:p>
          <a:p>
            <a:r>
              <a:rPr lang="en-US" sz="3200" b="0" dirty="0"/>
              <a:t>(Sam; he/him/his)</a:t>
            </a:r>
          </a:p>
        </p:txBody>
      </p:sp>
    </p:spTree>
    <p:extLst>
      <p:ext uri="{BB962C8B-B14F-4D97-AF65-F5344CB8AC3E}">
        <p14:creationId xmlns:p14="http://schemas.microsoft.com/office/powerpoint/2010/main" val="260775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2724-B5BD-4BB1-A734-D44A2BB82178}"/>
              </a:ext>
            </a:extLst>
          </p:cNvPr>
          <p:cNvPicPr>
            <a:picLocks noChangeAspect="1"/>
          </p:cNvPicPr>
          <p:nvPr/>
        </p:nvPicPr>
        <p:blipFill>
          <a:blip r:embed="rId2"/>
          <a:stretch>
            <a:fillRect/>
          </a:stretch>
        </p:blipFill>
        <p:spPr>
          <a:xfrm>
            <a:off x="4847310" y="0"/>
            <a:ext cx="4296690" cy="6858000"/>
          </a:xfrm>
          <a:prstGeom prst="rect">
            <a:avLst/>
          </a:prstGeom>
        </p:spPr>
      </p:pic>
      <p:pic>
        <p:nvPicPr>
          <p:cNvPr id="6" name="Picture 5">
            <a:extLst>
              <a:ext uri="{FF2B5EF4-FFF2-40B4-BE49-F238E27FC236}">
                <a16:creationId xmlns:a16="http://schemas.microsoft.com/office/drawing/2014/main" id="{727BD892-04B7-48F7-841E-415291A3E467}"/>
              </a:ext>
            </a:extLst>
          </p:cNvPr>
          <p:cNvPicPr>
            <a:picLocks noChangeAspect="1"/>
          </p:cNvPicPr>
          <p:nvPr/>
        </p:nvPicPr>
        <p:blipFill rotWithShape="1">
          <a:blip r:embed="rId3"/>
          <a:srcRect l="43776" t="1" r="109" b="9090"/>
          <a:stretch/>
        </p:blipFill>
        <p:spPr>
          <a:xfrm>
            <a:off x="20787" y="0"/>
            <a:ext cx="4826523" cy="3429000"/>
          </a:xfrm>
          <a:prstGeom prst="rect">
            <a:avLst/>
          </a:prstGeom>
        </p:spPr>
      </p:pic>
      <p:pic>
        <p:nvPicPr>
          <p:cNvPr id="7" name="Picture 6">
            <a:extLst>
              <a:ext uri="{FF2B5EF4-FFF2-40B4-BE49-F238E27FC236}">
                <a16:creationId xmlns:a16="http://schemas.microsoft.com/office/drawing/2014/main" id="{1C31EE69-3668-47D8-B21C-570941434444}"/>
              </a:ext>
            </a:extLst>
          </p:cNvPr>
          <p:cNvPicPr>
            <a:picLocks noChangeAspect="1"/>
          </p:cNvPicPr>
          <p:nvPr/>
        </p:nvPicPr>
        <p:blipFill rotWithShape="1">
          <a:blip r:embed="rId3"/>
          <a:srcRect t="31490" r="58746" b="23524"/>
          <a:stretch/>
        </p:blipFill>
        <p:spPr>
          <a:xfrm>
            <a:off x="659885" y="3446674"/>
            <a:ext cx="3548325" cy="1696826"/>
          </a:xfrm>
          <a:prstGeom prst="rect">
            <a:avLst/>
          </a:prstGeom>
        </p:spPr>
      </p:pic>
      <p:sp>
        <p:nvSpPr>
          <p:cNvPr id="8" name="TextBox 7">
            <a:extLst>
              <a:ext uri="{FF2B5EF4-FFF2-40B4-BE49-F238E27FC236}">
                <a16:creationId xmlns:a16="http://schemas.microsoft.com/office/drawing/2014/main" id="{D51C32B5-10B1-47D7-AE91-06B6F7A720F8}"/>
              </a:ext>
            </a:extLst>
          </p:cNvPr>
          <p:cNvSpPr txBox="1"/>
          <p:nvPr/>
        </p:nvSpPr>
        <p:spPr>
          <a:xfrm>
            <a:off x="3874126" y="37707"/>
            <a:ext cx="1946367" cy="646331"/>
          </a:xfrm>
          <a:prstGeom prst="rect">
            <a:avLst/>
          </a:prstGeom>
          <a:noFill/>
        </p:spPr>
        <p:txBody>
          <a:bodyPr wrap="none" rtlCol="0">
            <a:spAutoFit/>
          </a:bodyPr>
          <a:lstStyle/>
          <a:p>
            <a:pPr algn="ctr"/>
            <a:r>
              <a:rPr lang="en-US" sz="3600" b="1" dirty="0">
                <a:solidFill>
                  <a:schemeClr val="tx2"/>
                </a:solidFill>
              </a:rPr>
              <a:t>≈300 BCE</a:t>
            </a:r>
          </a:p>
        </p:txBody>
      </p:sp>
    </p:spTree>
    <p:extLst>
      <p:ext uri="{BB962C8B-B14F-4D97-AF65-F5344CB8AC3E}">
        <p14:creationId xmlns:p14="http://schemas.microsoft.com/office/powerpoint/2010/main" val="812769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state of the art</a:t>
            </a:r>
          </a:p>
        </p:txBody>
      </p:sp>
    </p:spTree>
    <p:extLst>
      <p:ext uri="{BB962C8B-B14F-4D97-AF65-F5344CB8AC3E}">
        <p14:creationId xmlns:p14="http://schemas.microsoft.com/office/powerpoint/2010/main" val="175645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4142640" y="0"/>
            <a:ext cx="5001359" cy="952676"/>
          </a:xfrm>
        </p:spPr>
        <p:txBody>
          <a:bodyPr>
            <a:normAutofit fontScale="92500"/>
          </a:bodyPr>
          <a:lstStyle/>
          <a:p>
            <a:r>
              <a:rPr lang="en-US" dirty="0"/>
              <a:t>telecommunication</a:t>
            </a:r>
          </a:p>
        </p:txBody>
      </p:sp>
      <p:pic>
        <p:nvPicPr>
          <p:cNvPr id="1026" name="Picture 2" descr="File:Erdfunkstelle Raisting 2.jpg">
            <a:extLst>
              <a:ext uri="{FF2B5EF4-FFF2-40B4-BE49-F238E27FC236}">
                <a16:creationId xmlns:a16="http://schemas.microsoft.com/office/drawing/2014/main" id="{BF550B0B-4144-46AE-B6BE-E85F2A550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663" y="949567"/>
            <a:ext cx="2802336" cy="252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Cellular mobile Antenna and Dipole Antenna 2018 v2.jpg">
            <a:extLst>
              <a:ext uri="{FF2B5EF4-FFF2-40B4-BE49-F238E27FC236}">
                <a16:creationId xmlns:a16="http://schemas.microsoft.com/office/drawing/2014/main" id="{8E537806-FC8F-4C5E-A305-C79C9037D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640" y="949567"/>
            <a:ext cx="2248732" cy="3910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Internet map 1024.jpg">
            <a:extLst>
              <a:ext uri="{FF2B5EF4-FFF2-40B4-BE49-F238E27FC236}">
                <a16:creationId xmlns:a16="http://schemas.microsoft.com/office/drawing/2014/main" id="{7445408E-1E26-4034-9F66-8BE947790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776" y="3473776"/>
            <a:ext cx="3384223" cy="33842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lektronenroehren-auswahl.jpg">
            <a:extLst>
              <a:ext uri="{FF2B5EF4-FFF2-40B4-BE49-F238E27FC236}">
                <a16:creationId xmlns:a16="http://schemas.microsoft.com/office/drawing/2014/main" id="{8D700756-520E-4493-BBA4-766D34AF3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142640" cy="20143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Ua741 opamp.jpg">
            <a:extLst>
              <a:ext uri="{FF2B5EF4-FFF2-40B4-BE49-F238E27FC236}">
                <a16:creationId xmlns:a16="http://schemas.microsoft.com/office/drawing/2014/main" id="{59EF21EF-6939-4FA5-A679-F5F4F46CB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417471"/>
            <a:ext cx="4142639" cy="27600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le:Johann Philipp Reis telephone.jpg">
            <a:extLst>
              <a:ext uri="{FF2B5EF4-FFF2-40B4-BE49-F238E27FC236}">
                <a16:creationId xmlns:a16="http://schemas.microsoft.com/office/drawing/2014/main" id="{BC8F7666-6EE4-4C1F-BC8A-4B20321131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14359"/>
            <a:ext cx="4142639" cy="258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87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File:Quadcopter camera drone in flight.jpg">
            <a:extLst>
              <a:ext uri="{FF2B5EF4-FFF2-40B4-BE49-F238E27FC236}">
                <a16:creationId xmlns:a16="http://schemas.microsoft.com/office/drawing/2014/main" id="{B2711929-6E80-4CF6-8F30-627BD13C2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584" y="2674379"/>
            <a:ext cx="1469662" cy="9803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mazon prime air">
            <a:extLst>
              <a:ext uri="{FF2B5EF4-FFF2-40B4-BE49-F238E27FC236}">
                <a16:creationId xmlns:a16="http://schemas.microsoft.com/office/drawing/2014/main" id="{A160D2D7-A92E-4B94-A0D2-1109D0B3E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003" y="1149428"/>
            <a:ext cx="2790825" cy="1638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aerospace and transportation</a:t>
            </a:r>
          </a:p>
        </p:txBody>
      </p:sp>
      <p:pic>
        <p:nvPicPr>
          <p:cNvPr id="2050" name="Picture 2" descr="File:Wright brothers patent plans 1908.jpg">
            <a:extLst>
              <a:ext uri="{FF2B5EF4-FFF2-40B4-BE49-F238E27FC236}">
                <a16:creationId xmlns:a16="http://schemas.microsoft.com/office/drawing/2014/main" id="{56F7A2DF-4DBC-46BE-AA96-2C8757B17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20492"/>
            <a:ext cx="4572000" cy="3761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First flight2.jpg">
            <a:extLst>
              <a:ext uri="{FF2B5EF4-FFF2-40B4-BE49-F238E27FC236}">
                <a16:creationId xmlns:a16="http://schemas.microsoft.com/office/drawing/2014/main" id="{3A613D05-4F74-4B0D-87A3-93D2B5DF56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43" t="27502" r="14557" b="38871"/>
          <a:stretch/>
        </p:blipFill>
        <p:spPr bwMode="auto">
          <a:xfrm>
            <a:off x="0" y="1161375"/>
            <a:ext cx="4572000" cy="1659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STS120LaunchHiRes-edit1.jpg">
            <a:extLst>
              <a:ext uri="{FF2B5EF4-FFF2-40B4-BE49-F238E27FC236}">
                <a16:creationId xmlns:a16="http://schemas.microsoft.com/office/drawing/2014/main" id="{F61ACC16-DBCD-42BB-80CA-F1E5F305B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35" r="6461"/>
          <a:stretch/>
        </p:blipFill>
        <p:spPr bwMode="auto">
          <a:xfrm>
            <a:off x="7400040" y="1161374"/>
            <a:ext cx="1743959" cy="57149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Luna 2 Soviet moon probe.jpg">
            <a:extLst>
              <a:ext uri="{FF2B5EF4-FFF2-40B4-BE49-F238E27FC236}">
                <a16:creationId xmlns:a16="http://schemas.microsoft.com/office/drawing/2014/main" id="{D9A40C78-E145-4947-B655-3DFE929C0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161375"/>
            <a:ext cx="1824037" cy="24483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Surveyor 3-Apollo 12.jpg">
            <a:extLst>
              <a:ext uri="{FF2B5EF4-FFF2-40B4-BE49-F238E27FC236}">
                <a16:creationId xmlns:a16="http://schemas.microsoft.com/office/drawing/2014/main" id="{E5631D74-72B3-4B55-BEBB-9470FB9CB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380885"/>
            <a:ext cx="2828040" cy="24771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 Pan Am 747-100 in white and blue livery during final approach with its landing gear extended. The aircraft is N732PA, the third 747 built and an aircraft that was used in the 747 flight test program.">
            <a:extLst>
              <a:ext uri="{FF2B5EF4-FFF2-40B4-BE49-F238E27FC236}">
                <a16:creationId xmlns:a16="http://schemas.microsoft.com/office/drawing/2014/main" id="{F6FE4391-E520-425F-9E55-CBDC500A80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057" b="18057"/>
          <a:stretch/>
        </p:blipFill>
        <p:spPr bwMode="auto">
          <a:xfrm>
            <a:off x="4572000" y="3594000"/>
            <a:ext cx="2828040" cy="120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76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power systems – ECE 458</a:t>
            </a:r>
          </a:p>
        </p:txBody>
      </p:sp>
      <p:pic>
        <p:nvPicPr>
          <p:cNvPr id="5" name="Picture 4">
            <a:extLst>
              <a:ext uri="{FF2B5EF4-FFF2-40B4-BE49-F238E27FC236}">
                <a16:creationId xmlns:a16="http://schemas.microsoft.com/office/drawing/2014/main" id="{55016728-9344-4CA8-A89A-19A9F936EA0A}"/>
              </a:ext>
            </a:extLst>
          </p:cNvPr>
          <p:cNvPicPr>
            <a:picLocks noChangeAspect="1"/>
          </p:cNvPicPr>
          <p:nvPr/>
        </p:nvPicPr>
        <p:blipFill>
          <a:blip r:embed="rId2"/>
          <a:stretch>
            <a:fillRect/>
          </a:stretch>
        </p:blipFill>
        <p:spPr>
          <a:xfrm>
            <a:off x="791851" y="981384"/>
            <a:ext cx="7560298" cy="5876616"/>
          </a:xfrm>
          <a:prstGeom prst="rect">
            <a:avLst/>
          </a:prstGeom>
        </p:spPr>
      </p:pic>
    </p:spTree>
    <p:extLst>
      <p:ext uri="{BB962C8B-B14F-4D97-AF65-F5344CB8AC3E}">
        <p14:creationId xmlns:p14="http://schemas.microsoft.com/office/powerpoint/2010/main" val="3161968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normAutofit fontScale="92500"/>
          </a:bodyPr>
          <a:lstStyle/>
          <a:p>
            <a:r>
              <a:rPr lang="en-US" dirty="0"/>
              <a:t>robotics and AI – </a:t>
            </a:r>
            <a:r>
              <a:rPr lang="en-US" strike="sngStrike" dirty="0"/>
              <a:t>ECE 448/9</a:t>
            </a:r>
            <a:r>
              <a:rPr lang="en-US" dirty="0"/>
              <a:t> ENGINE</a:t>
            </a:r>
          </a:p>
        </p:txBody>
      </p:sp>
      <p:pic>
        <p:nvPicPr>
          <p:cNvPr id="4" name="Stanford Autonomous Helicopter - Airshow #2">
            <a:hlinkClick r:id="" action="ppaction://media"/>
            <a:extLst>
              <a:ext uri="{FF2B5EF4-FFF2-40B4-BE49-F238E27FC236}">
                <a16:creationId xmlns:a16="http://schemas.microsoft.com/office/drawing/2014/main" id="{F1C01B82-C434-4E49-BAF0-9A4048A6E87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6305" y="1179353"/>
            <a:ext cx="4509981" cy="2536864"/>
          </a:xfrm>
          <a:prstGeom prst="rect">
            <a:avLst/>
          </a:prstGeom>
          <a:ln w="76200">
            <a:noFill/>
          </a:ln>
        </p:spPr>
      </p:pic>
      <p:pic>
        <p:nvPicPr>
          <p:cNvPr id="6" name="Learning hand-eye coordination for robotic grasping">
            <a:hlinkClick r:id="" action="ppaction://media"/>
            <a:extLst>
              <a:ext uri="{FF2B5EF4-FFF2-40B4-BE49-F238E27FC236}">
                <a16:creationId xmlns:a16="http://schemas.microsoft.com/office/drawing/2014/main" id="{8FE58950-FACD-4677-9E35-F6E9AE32987F}"/>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617589" y="1179353"/>
            <a:ext cx="4509981" cy="2536864"/>
          </a:xfrm>
          <a:prstGeom prst="rect">
            <a:avLst/>
          </a:prstGeom>
          <a:ln w="76200">
            <a:noFill/>
          </a:ln>
        </p:spPr>
      </p:pic>
      <p:pic>
        <p:nvPicPr>
          <p:cNvPr id="7" name="Real Time Quad Rotor Path Planning for Mobile Obstacle Avoidance Using Convex Optimization">
            <a:hlinkClick r:id="" action="ppaction://media"/>
            <a:extLst>
              <a:ext uri="{FF2B5EF4-FFF2-40B4-BE49-F238E27FC236}">
                <a16:creationId xmlns:a16="http://schemas.microsoft.com/office/drawing/2014/main" id="{4BCDF86B-3876-4CE3-8B4E-DADBD02A997F}"/>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57" y="3822944"/>
            <a:ext cx="4526570" cy="2546196"/>
          </a:xfrm>
          <a:prstGeom prst="rect">
            <a:avLst/>
          </a:prstGeom>
          <a:ln w="76200">
            <a:noFill/>
          </a:ln>
        </p:spPr>
      </p:pic>
      <p:pic>
        <p:nvPicPr>
          <p:cNvPr id="8" name="drc-win">
            <a:hlinkClick r:id="" action="ppaction://media"/>
            <a:extLst>
              <a:ext uri="{FF2B5EF4-FFF2-40B4-BE49-F238E27FC236}">
                <a16:creationId xmlns:a16="http://schemas.microsoft.com/office/drawing/2014/main" id="{D2B86595-4E74-44DC-8BE7-3A3C3A4273D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617589" y="3831833"/>
            <a:ext cx="4509983" cy="2536865"/>
          </a:xfrm>
          <a:prstGeom prst="rect">
            <a:avLst/>
          </a:prstGeom>
          <a:ln w="76200">
            <a:noFill/>
          </a:ln>
        </p:spPr>
      </p:pic>
    </p:spTree>
    <p:extLst>
      <p:ext uri="{BB962C8B-B14F-4D97-AF65-F5344CB8AC3E}">
        <p14:creationId xmlns:p14="http://schemas.microsoft.com/office/powerpoint/2010/main" val="39466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33" fill="hold"/>
                                        <p:tgtEl>
                                          <p:spTgt spid="4"/>
                                        </p:tgtEl>
                                      </p:cBhvr>
                                    </p:cmd>
                                  </p:childTnLst>
                                </p:cTn>
                              </p:par>
                              <p:par>
                                <p:cTn id="7" presetID="1" presetClass="mediacall" presetSubtype="0" fill="hold" nodeType="withEffect">
                                  <p:stCondLst>
                                    <p:cond delay="0"/>
                                  </p:stCondLst>
                                  <p:childTnLst>
                                    <p:cmd type="call" cmd="playFrom(0.0)">
                                      <p:cBhvr>
                                        <p:cTn id="8" dur="95944" fill="hold"/>
                                        <p:tgtEl>
                                          <p:spTgt spid="6"/>
                                        </p:tgtEl>
                                      </p:cBhvr>
                                    </p:cmd>
                                  </p:childTnLst>
                                </p:cTn>
                              </p:par>
                              <p:par>
                                <p:cTn id="9" presetID="1" presetClass="mediacall" presetSubtype="0" fill="hold" nodeType="withEffect">
                                  <p:stCondLst>
                                    <p:cond delay="0"/>
                                  </p:stCondLst>
                                  <p:childTnLst>
                                    <p:cmd type="call" cmd="playFrom(0.0)">
                                      <p:cBhvr>
                                        <p:cTn id="10" dur="86168" fill="hold"/>
                                        <p:tgtEl>
                                          <p:spTgt spid="7"/>
                                        </p:tgtEl>
                                      </p:cBhvr>
                                    </p:cmd>
                                  </p:childTnLst>
                                </p:cTn>
                              </p:par>
                              <p:par>
                                <p:cTn id="11" presetID="1" presetClass="mediacall" presetSubtype="0" fill="hold" nodeType="withEffect">
                                  <p:stCondLst>
                                    <p:cond delay="0"/>
                                  </p:stCondLst>
                                  <p:childTnLst>
                                    <p:cmd type="call" cmd="playFrom(0.0)">
                                      <p:cBhvr>
                                        <p:cTn id="12" dur="258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8"/>
                                        </p:tgtEl>
                                      </p:cBhvr>
                                    </p:cmd>
                                  </p:childTnLst>
                                </p:cTn>
                              </p:par>
                            </p:childTnLst>
                          </p:cTn>
                        </p:par>
                      </p:childTnLst>
                    </p:cTn>
                  </p:par>
                </p:childTnLst>
              </p:cTn>
              <p:nextCondLst>
                <p:cond evt="onClick" delay="0">
                  <p:tgtEl>
                    <p:spTgt spid="8"/>
                  </p:tgtEl>
                </p:cond>
              </p:nextCondLst>
            </p:seq>
            <p:video>
              <p:cMediaNode vol="80000">
                <p:cTn id="36"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err="1"/>
              <a:t>neuroengineering</a:t>
            </a:r>
            <a:r>
              <a:rPr lang="en-US" dirty="0"/>
              <a:t> – ECE 466</a:t>
            </a:r>
          </a:p>
        </p:txBody>
      </p:sp>
      <p:pic>
        <p:nvPicPr>
          <p:cNvPr id="4" name="hmi-jan">
            <a:hlinkClick r:id="" action="ppaction://media"/>
            <a:extLst>
              <a:ext uri="{FF2B5EF4-FFF2-40B4-BE49-F238E27FC236}">
                <a16:creationId xmlns:a16="http://schemas.microsoft.com/office/drawing/2014/main" id="{E7108B5A-60A6-4280-9B52-E4B51088A99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8198" y="4320203"/>
            <a:ext cx="4565802" cy="2568263"/>
          </a:xfrm>
          <a:prstGeom prst="rect">
            <a:avLst/>
          </a:prstGeom>
        </p:spPr>
      </p:pic>
      <p:pic>
        <p:nvPicPr>
          <p:cNvPr id="6" name="hmi-walking">
            <a:hlinkClick r:id="" action="ppaction://media"/>
            <a:extLst>
              <a:ext uri="{FF2B5EF4-FFF2-40B4-BE49-F238E27FC236}">
                <a16:creationId xmlns:a16="http://schemas.microsoft.com/office/drawing/2014/main" id="{E61CA597-5D14-4783-9878-C1BC5E8D8C1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4320290"/>
            <a:ext cx="4572000" cy="2571750"/>
          </a:xfrm>
          <a:prstGeom prst="rect">
            <a:avLst/>
          </a:prstGeom>
        </p:spPr>
      </p:pic>
      <p:pic>
        <p:nvPicPr>
          <p:cNvPr id="3080" name="Picture 8" descr="neuroeng-bci-jan.jpg">
            <a:extLst>
              <a:ext uri="{FF2B5EF4-FFF2-40B4-BE49-F238E27FC236}">
                <a16:creationId xmlns:a16="http://schemas.microsoft.com/office/drawing/2014/main" id="{A001BB9B-EDBA-42F0-9B30-DE0FEC247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352" y="975026"/>
            <a:ext cx="5025747" cy="3345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0FFF7E1-BFE2-485C-AFE8-618DAF5E2D64}"/>
              </a:ext>
            </a:extLst>
          </p:cNvPr>
          <p:cNvGrpSpPr/>
          <p:nvPr/>
        </p:nvGrpSpPr>
        <p:grpSpPr>
          <a:xfrm>
            <a:off x="0" y="961624"/>
            <a:ext cx="4564166" cy="3345264"/>
            <a:chOff x="0" y="487470"/>
            <a:chExt cx="3508811" cy="2571751"/>
          </a:xfrm>
        </p:grpSpPr>
        <p:pic>
          <p:nvPicPr>
            <p:cNvPr id="3079" name="Picture 7" descr="neuro-collins-nature.jpg">
              <a:extLst>
                <a:ext uri="{FF2B5EF4-FFF2-40B4-BE49-F238E27FC236}">
                  <a16:creationId xmlns:a16="http://schemas.microsoft.com/office/drawing/2014/main" id="{E232CEFF-BD86-476D-ADBE-2CEC508F62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916"/>
            <a:stretch/>
          </p:blipFill>
          <p:spPr bwMode="auto">
            <a:xfrm>
              <a:off x="2131023" y="487470"/>
              <a:ext cx="137778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uro-collins-nature.jpg">
              <a:extLst>
                <a:ext uri="{FF2B5EF4-FFF2-40B4-BE49-F238E27FC236}">
                  <a16:creationId xmlns:a16="http://schemas.microsoft.com/office/drawing/2014/main" id="{324E1253-8F53-4762-8752-69491857EB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5641" b="46972"/>
            <a:stretch/>
          </p:blipFill>
          <p:spPr bwMode="auto">
            <a:xfrm>
              <a:off x="0" y="487470"/>
              <a:ext cx="2131022" cy="25717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48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970" fill="hold"/>
                                        <p:tgtEl>
                                          <p:spTgt spid="4"/>
                                        </p:tgtEl>
                                      </p:cBhvr>
                                    </p:cmd>
                                  </p:childTnLst>
                                </p:cTn>
                              </p:par>
                              <p:par>
                                <p:cTn id="7" presetID="1" presetClass="mediacall" presetSubtype="0" fill="hold" nodeType="withEffect">
                                  <p:stCondLst>
                                    <p:cond delay="0"/>
                                  </p:stCondLst>
                                  <p:childTnLst>
                                    <p:cmd type="call" cmd="playFrom(0.0)">
                                      <p:cBhvr>
                                        <p:cTn id="8" dur="220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
        <p:cNvGrpSpPr/>
        <p:nvPr/>
      </p:nvGrpSpPr>
      <p:grpSpPr>
        <a:xfrm>
          <a:off x="0" y="0"/>
          <a:ext cx="0" cy="0"/>
          <a:chOff x="0" y="0"/>
          <a:chExt cx="0" cy="0"/>
        </a:xfrm>
      </p:grpSpPr>
      <p:graphicFrame>
        <p:nvGraphicFramePr>
          <p:cNvPr id="61" name="Google Shape;61;p14"/>
          <p:cNvGraphicFramePr/>
          <p:nvPr>
            <p:extLst>
              <p:ext uri="{D42A27DB-BD31-4B8C-83A1-F6EECF244321}">
                <p14:modId xmlns:p14="http://schemas.microsoft.com/office/powerpoint/2010/main" val="1654988381"/>
              </p:ext>
            </p:extLst>
          </p:nvPr>
        </p:nvGraphicFramePr>
        <p:xfrm>
          <a:off x="54550" y="1277550"/>
          <a:ext cx="9089450" cy="5486040"/>
        </p:xfrm>
        <a:graphic>
          <a:graphicData uri="http://schemas.openxmlformats.org/drawingml/2006/table">
            <a:tbl>
              <a:tblPr>
                <a:noFill/>
              </a:tblPr>
              <a:tblGrid>
                <a:gridCol w="2448850">
                  <a:extLst>
                    <a:ext uri="{9D8B030D-6E8A-4147-A177-3AD203B41FA5}">
                      <a16:colId xmlns:a16="http://schemas.microsoft.com/office/drawing/2014/main" val="20000"/>
                    </a:ext>
                  </a:extLst>
                </a:gridCol>
                <a:gridCol w="3610783">
                  <a:extLst>
                    <a:ext uri="{9D8B030D-6E8A-4147-A177-3AD203B41FA5}">
                      <a16:colId xmlns:a16="http://schemas.microsoft.com/office/drawing/2014/main" val="20001"/>
                    </a:ext>
                  </a:extLst>
                </a:gridCol>
                <a:gridCol w="3029817">
                  <a:extLst>
                    <a:ext uri="{9D8B030D-6E8A-4147-A177-3AD203B41FA5}">
                      <a16:colId xmlns:a16="http://schemas.microsoft.com/office/drawing/2014/main" val="20002"/>
                    </a:ext>
                  </a:extLst>
                </a:gridCol>
              </a:tblGrid>
              <a:tr h="377150">
                <a:tc>
                  <a:txBody>
                    <a:bodyPr/>
                    <a:lstStyle/>
                    <a:p>
                      <a:pPr marL="0" lvl="0" indent="0" algn="l" rtl="0">
                        <a:spcBef>
                          <a:spcPts val="0"/>
                        </a:spcBef>
                        <a:spcAft>
                          <a:spcPts val="0"/>
                        </a:spcAft>
                        <a:buNone/>
                      </a:pPr>
                      <a:r>
                        <a:rPr lang="en" sz="1800" dirty="0">
                          <a:solidFill>
                            <a:schemeClr val="bg1"/>
                          </a:solidFill>
                        </a:rPr>
                        <a:t>Prof. Linda Bushnell</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networked control, cyber security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0"/>
                  </a:ext>
                </a:extLst>
              </a:tr>
              <a:tr h="377150">
                <a:tc>
                  <a:txBody>
                    <a:bodyPr/>
                    <a:lstStyle/>
                    <a:p>
                      <a:pPr marL="0" lvl="0" indent="0" algn="l" rtl="0">
                        <a:spcBef>
                          <a:spcPts val="0"/>
                        </a:spcBef>
                        <a:spcAft>
                          <a:spcPts val="0"/>
                        </a:spcAft>
                        <a:buNone/>
                      </a:pPr>
                      <a:r>
                        <a:rPr lang="en" sz="1800">
                          <a:solidFill>
                            <a:schemeClr val="bg1"/>
                          </a:solidFill>
                        </a:rPr>
                        <a:t>Prof. Sam Burden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dirty="0">
                          <a:solidFill>
                            <a:schemeClr val="bg1"/>
                          </a:solidFill>
                        </a:rPr>
                        <a:t>sensorimotor control</a:t>
                      </a:r>
                      <a:endParaRPr sz="1600" dirty="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1"/>
                  </a:ext>
                </a:extLst>
              </a:tr>
              <a:tr h="377150">
                <a:tc>
                  <a:txBody>
                    <a:bodyPr/>
                    <a:lstStyle/>
                    <a:p>
                      <a:pPr marL="0" lvl="0" indent="0" algn="l" rtl="0">
                        <a:spcBef>
                          <a:spcPts val="0"/>
                        </a:spcBef>
                        <a:spcAft>
                          <a:spcPts val="0"/>
                        </a:spcAft>
                        <a:buNone/>
                      </a:pPr>
                      <a:r>
                        <a:rPr lang="en" sz="1800">
                          <a:solidFill>
                            <a:schemeClr val="bg1"/>
                          </a:solidFill>
                        </a:rPr>
                        <a:t>Prof. Howard Chizeck</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brain-computer interface (BCI)</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2"/>
                  </a:ext>
                </a:extLst>
              </a:tr>
              <a:tr h="377150">
                <a:tc>
                  <a:txBody>
                    <a:bodyPr/>
                    <a:lstStyle/>
                    <a:p>
                      <a:pPr marL="0" lvl="0" indent="0" algn="l" rtl="0">
                        <a:spcBef>
                          <a:spcPts val="0"/>
                        </a:spcBef>
                        <a:spcAft>
                          <a:spcPts val="0"/>
                        </a:spcAft>
                        <a:buNone/>
                      </a:pPr>
                      <a:r>
                        <a:rPr lang="en" sz="1800">
                          <a:solidFill>
                            <a:schemeClr val="bg1"/>
                          </a:solidFill>
                        </a:rPr>
                        <a:t>Prof. Maryam Fazel</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convex optimization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3"/>
                  </a:ext>
                </a:extLst>
              </a:tr>
              <a:tr h="377150">
                <a:tc>
                  <a:txBody>
                    <a:bodyPr/>
                    <a:lstStyle/>
                    <a:p>
                      <a:pPr marL="0" lvl="0" indent="0" algn="l" rtl="0">
                        <a:spcBef>
                          <a:spcPts val="0"/>
                        </a:spcBef>
                        <a:spcAft>
                          <a:spcPts val="0"/>
                        </a:spcAft>
                        <a:buNone/>
                      </a:pPr>
                      <a:r>
                        <a:rPr lang="en" sz="1800">
                          <a:solidFill>
                            <a:schemeClr val="bg1"/>
                          </a:solidFill>
                        </a:rPr>
                        <a:t>Prof. Blake Hannaford</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medical robotics, telerobotics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4"/>
                  </a:ext>
                </a:extLst>
              </a:tr>
              <a:tr h="377150">
                <a:tc>
                  <a:txBody>
                    <a:bodyPr/>
                    <a:lstStyle/>
                    <a:p>
                      <a:pPr marL="0" lvl="0" indent="0" algn="l" rtl="0">
                        <a:spcBef>
                          <a:spcPts val="0"/>
                        </a:spcBef>
                        <a:spcAft>
                          <a:spcPts val="0"/>
                        </a:spcAft>
                        <a:buNone/>
                      </a:pPr>
                      <a:r>
                        <a:rPr lang="en" sz="1800">
                          <a:solidFill>
                            <a:schemeClr val="bg1"/>
                          </a:solidFill>
                        </a:rPr>
                        <a:t>Prof. Eric Klavins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5"/>
                  </a:ext>
                </a:extLst>
              </a:tr>
              <a:tr h="377150">
                <a:tc>
                  <a:txBody>
                    <a:bodyPr/>
                    <a:lstStyle/>
                    <a:p>
                      <a:pPr marL="0" lvl="0" indent="0" algn="l" rtl="0">
                        <a:spcBef>
                          <a:spcPts val="0"/>
                        </a:spcBef>
                        <a:spcAft>
                          <a:spcPts val="0"/>
                        </a:spcAft>
                        <a:buNone/>
                      </a:pPr>
                      <a:r>
                        <a:rPr lang="en" sz="1800">
                          <a:solidFill>
                            <a:schemeClr val="bg1"/>
                          </a:solidFill>
                        </a:rPr>
                        <a:t>Prof. Alex Mamishev</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sensor design and integration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6"/>
                  </a:ext>
                </a:extLst>
              </a:tr>
              <a:tr h="377150">
                <a:tc>
                  <a:txBody>
                    <a:bodyPr/>
                    <a:lstStyle/>
                    <a:p>
                      <a:pPr marL="0" lvl="0" indent="0" algn="l" rtl="0">
                        <a:spcBef>
                          <a:spcPts val="0"/>
                        </a:spcBef>
                        <a:spcAft>
                          <a:spcPts val="0"/>
                        </a:spcAft>
                        <a:buNone/>
                      </a:pPr>
                      <a:r>
                        <a:rPr lang="en" sz="1800">
                          <a:solidFill>
                            <a:schemeClr val="bg1"/>
                          </a:solidFill>
                        </a:rPr>
                        <a:t>Prof. Lillian Ratliff</a:t>
                      </a:r>
                      <a:endParaRPr sz="1800">
                        <a:solidFill>
                          <a:schemeClr val="bg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600">
                          <a:solidFill>
                            <a:schemeClr val="bg1"/>
                          </a:solidFill>
                        </a:rPr>
                        <a:t>cyber-physical systems (CPS)</a:t>
                      </a:r>
                      <a:endParaRPr sz="18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7"/>
                  </a:ext>
                </a:extLst>
              </a:tr>
              <a:tr h="377150">
                <a:tc>
                  <a:txBody>
                    <a:bodyPr/>
                    <a:lstStyle/>
                    <a:p>
                      <a:pPr marL="0" lvl="0" indent="0" algn="l" rtl="0">
                        <a:spcBef>
                          <a:spcPts val="0"/>
                        </a:spcBef>
                        <a:spcAft>
                          <a:spcPts val="0"/>
                        </a:spcAft>
                        <a:buNone/>
                      </a:pPr>
                      <a:r>
                        <a:rPr lang="en" sz="1800">
                          <a:solidFill>
                            <a:schemeClr val="bg1"/>
                          </a:solidFill>
                        </a:rPr>
                        <a:t>Prof. Matt Reynolds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ultra-low power sensing, computation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8"/>
                  </a:ext>
                </a:extLst>
              </a:tr>
              <a:tr h="377150">
                <a:tc>
                  <a:txBody>
                    <a:bodyPr/>
                    <a:lstStyle/>
                    <a:p>
                      <a:pPr marL="0" lvl="0" indent="0" algn="l" rtl="0">
                        <a:spcBef>
                          <a:spcPts val="0"/>
                        </a:spcBef>
                        <a:spcAft>
                          <a:spcPts val="0"/>
                        </a:spcAft>
                        <a:buNone/>
                      </a:pPr>
                      <a:r>
                        <a:rPr lang="en" sz="1800">
                          <a:solidFill>
                            <a:schemeClr val="bg1"/>
                          </a:solidFill>
                        </a:rPr>
                        <a:t>Prof. Georg Seelig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9"/>
                  </a:ext>
                </a:extLst>
              </a:tr>
              <a:tr h="377150">
                <a:tc>
                  <a:txBody>
                    <a:bodyPr/>
                    <a:lstStyle/>
                    <a:p>
                      <a:pPr marL="0" lvl="0" indent="0" algn="l" rtl="0">
                        <a:spcBef>
                          <a:spcPts val="0"/>
                        </a:spcBef>
                        <a:spcAft>
                          <a:spcPts val="0"/>
                        </a:spcAft>
                        <a:buClr>
                          <a:schemeClr val="dk1"/>
                        </a:buClr>
                        <a:buSzPts val="1100"/>
                        <a:buFont typeface="Arial"/>
                        <a:buNone/>
                      </a:pPr>
                      <a:r>
                        <a:rPr lang="en" sz="1800">
                          <a:solidFill>
                            <a:schemeClr val="bg1"/>
                          </a:solidFill>
                        </a:rPr>
                        <a:t>Prof. Eli Shlizerman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data-driven dynamical systems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10"/>
                  </a:ext>
                </a:extLst>
              </a:tr>
              <a:tr h="377150">
                <a:tc>
                  <a:txBody>
                    <a:bodyPr/>
                    <a:lstStyle/>
                    <a:p>
                      <a:pPr marL="0" lvl="0" indent="0" algn="l" rtl="0">
                        <a:spcBef>
                          <a:spcPts val="0"/>
                        </a:spcBef>
                        <a:spcAft>
                          <a:spcPts val="0"/>
                        </a:spcAft>
                        <a:buNone/>
                      </a:pPr>
                      <a:r>
                        <a:rPr lang="en" sz="1800">
                          <a:solidFill>
                            <a:schemeClr val="bg1"/>
                          </a:solidFill>
                        </a:rPr>
                        <a:t>Prof. Baosen Zhang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cyber-physical systems (CPS)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dirty="0">
                        <a:solidFill>
                          <a:schemeClr val="bg1"/>
                        </a:solidFill>
                      </a:endParaRPr>
                    </a:p>
                  </a:txBody>
                  <a:tcPr marL="91425" marR="91425" marT="91425" marB="91425"/>
                </a:tc>
                <a:extLst>
                  <a:ext uri="{0D108BD9-81ED-4DB2-BD59-A6C34878D82A}">
                    <a16:rowId xmlns:a16="http://schemas.microsoft.com/office/drawing/2014/main" val="10011"/>
                  </a:ext>
                </a:extLst>
              </a:tr>
            </a:tbl>
          </a:graphicData>
        </a:graphic>
      </p:graphicFrame>
      <p:pic>
        <p:nvPicPr>
          <p:cNvPr id="62" name="Google Shape;62;p14"/>
          <p:cNvPicPr preferRelativeResize="0"/>
          <p:nvPr/>
        </p:nvPicPr>
        <p:blipFill>
          <a:blip r:embed="rId3">
            <a:alphaModFix/>
          </a:blip>
          <a:stretch>
            <a:fillRect/>
          </a:stretch>
        </p:blipFill>
        <p:spPr>
          <a:xfrm>
            <a:off x="8058703" y="3296804"/>
            <a:ext cx="1085297" cy="1085297"/>
          </a:xfrm>
          <a:prstGeom prst="rect">
            <a:avLst/>
          </a:prstGeom>
          <a:noFill/>
          <a:ln>
            <a:noFill/>
          </a:ln>
        </p:spPr>
      </p:pic>
      <p:pic>
        <p:nvPicPr>
          <p:cNvPr id="63" name="Google Shape;63;p14"/>
          <p:cNvPicPr preferRelativeResize="0"/>
          <p:nvPr/>
        </p:nvPicPr>
        <p:blipFill>
          <a:blip r:embed="rId4">
            <a:alphaModFix/>
          </a:blip>
          <a:stretch>
            <a:fillRect/>
          </a:stretch>
        </p:blipFill>
        <p:spPr>
          <a:xfrm>
            <a:off x="7006736" y="2949324"/>
            <a:ext cx="959352" cy="959352"/>
          </a:xfrm>
          <a:prstGeom prst="rect">
            <a:avLst/>
          </a:prstGeom>
          <a:noFill/>
          <a:ln>
            <a:noFill/>
          </a:ln>
        </p:spPr>
      </p:pic>
      <p:pic>
        <p:nvPicPr>
          <p:cNvPr id="64" name="Google Shape;64;p14"/>
          <p:cNvPicPr preferRelativeResize="0"/>
          <p:nvPr/>
        </p:nvPicPr>
        <p:blipFill>
          <a:blip r:embed="rId5">
            <a:alphaModFix/>
          </a:blip>
          <a:stretch>
            <a:fillRect/>
          </a:stretch>
        </p:blipFill>
        <p:spPr>
          <a:xfrm>
            <a:off x="5992985" y="4902530"/>
            <a:ext cx="959352" cy="965385"/>
          </a:xfrm>
          <a:prstGeom prst="rect">
            <a:avLst/>
          </a:prstGeom>
          <a:noFill/>
          <a:ln>
            <a:noFill/>
          </a:ln>
        </p:spPr>
      </p:pic>
      <p:pic>
        <p:nvPicPr>
          <p:cNvPr id="65" name="Google Shape;65;p14"/>
          <p:cNvPicPr preferRelativeResize="0"/>
          <p:nvPr/>
        </p:nvPicPr>
        <p:blipFill>
          <a:blip r:embed="rId6">
            <a:alphaModFix/>
          </a:blip>
          <a:stretch>
            <a:fillRect/>
          </a:stretch>
        </p:blipFill>
        <p:spPr>
          <a:xfrm>
            <a:off x="8156182" y="2217397"/>
            <a:ext cx="890340" cy="890340"/>
          </a:xfrm>
          <a:prstGeom prst="rect">
            <a:avLst/>
          </a:prstGeom>
          <a:noFill/>
          <a:ln>
            <a:noFill/>
          </a:ln>
        </p:spPr>
      </p:pic>
      <p:pic>
        <p:nvPicPr>
          <p:cNvPr id="66" name="Google Shape;66;p14"/>
          <p:cNvPicPr preferRelativeResize="0"/>
          <p:nvPr/>
        </p:nvPicPr>
        <p:blipFill>
          <a:blip r:embed="rId7">
            <a:alphaModFix/>
          </a:blip>
          <a:stretch>
            <a:fillRect/>
          </a:stretch>
        </p:blipFill>
        <p:spPr>
          <a:xfrm>
            <a:off x="7000274" y="1773727"/>
            <a:ext cx="1011527" cy="1011527"/>
          </a:xfrm>
          <a:prstGeom prst="rect">
            <a:avLst/>
          </a:prstGeom>
          <a:noFill/>
          <a:ln>
            <a:noFill/>
          </a:ln>
        </p:spPr>
      </p:pic>
      <p:pic>
        <p:nvPicPr>
          <p:cNvPr id="67" name="Google Shape;67;p14"/>
          <p:cNvPicPr preferRelativeResize="0"/>
          <p:nvPr/>
        </p:nvPicPr>
        <p:blipFill>
          <a:blip r:embed="rId8">
            <a:alphaModFix/>
          </a:blip>
          <a:stretch>
            <a:fillRect/>
          </a:stretch>
        </p:blipFill>
        <p:spPr>
          <a:xfrm>
            <a:off x="5992984" y="1425544"/>
            <a:ext cx="959352" cy="959352"/>
          </a:xfrm>
          <a:prstGeom prst="rect">
            <a:avLst/>
          </a:prstGeom>
          <a:noFill/>
          <a:ln>
            <a:noFill/>
          </a:ln>
        </p:spPr>
      </p:pic>
      <p:pic>
        <p:nvPicPr>
          <p:cNvPr id="68" name="Google Shape;68;p14"/>
          <p:cNvPicPr preferRelativeResize="0"/>
          <p:nvPr/>
        </p:nvPicPr>
        <p:blipFill>
          <a:blip r:embed="rId9">
            <a:alphaModFix/>
          </a:blip>
          <a:stretch>
            <a:fillRect/>
          </a:stretch>
        </p:blipFill>
        <p:spPr>
          <a:xfrm>
            <a:off x="7043484" y="5308618"/>
            <a:ext cx="959319" cy="959319"/>
          </a:xfrm>
          <a:prstGeom prst="rect">
            <a:avLst/>
          </a:prstGeom>
          <a:noFill/>
          <a:ln>
            <a:noFill/>
          </a:ln>
        </p:spPr>
      </p:pic>
      <p:pic>
        <p:nvPicPr>
          <p:cNvPr id="69" name="Google Shape;69;p14"/>
          <p:cNvPicPr preferRelativeResize="0"/>
          <p:nvPr/>
        </p:nvPicPr>
        <p:blipFill>
          <a:blip r:embed="rId10">
            <a:alphaModFix/>
          </a:blip>
          <a:stretch>
            <a:fillRect/>
          </a:stretch>
        </p:blipFill>
        <p:spPr>
          <a:xfrm>
            <a:off x="8087464" y="5525452"/>
            <a:ext cx="1011525" cy="1011525"/>
          </a:xfrm>
          <a:prstGeom prst="rect">
            <a:avLst/>
          </a:prstGeom>
          <a:noFill/>
          <a:ln>
            <a:noFill/>
          </a:ln>
        </p:spPr>
      </p:pic>
      <p:pic>
        <p:nvPicPr>
          <p:cNvPr id="70" name="Google Shape;70;p14"/>
          <p:cNvPicPr preferRelativeResize="0"/>
          <p:nvPr/>
        </p:nvPicPr>
        <p:blipFill>
          <a:blip r:embed="rId11">
            <a:alphaModFix/>
          </a:blip>
          <a:stretch>
            <a:fillRect/>
          </a:stretch>
        </p:blipFill>
        <p:spPr>
          <a:xfrm>
            <a:off x="5966898" y="3742965"/>
            <a:ext cx="1011525" cy="1011525"/>
          </a:xfrm>
          <a:prstGeom prst="rect">
            <a:avLst/>
          </a:prstGeom>
          <a:noFill/>
          <a:ln>
            <a:noFill/>
          </a:ln>
        </p:spPr>
      </p:pic>
      <p:pic>
        <p:nvPicPr>
          <p:cNvPr id="71" name="Google Shape;71;p14"/>
          <p:cNvPicPr preferRelativeResize="0"/>
          <p:nvPr/>
        </p:nvPicPr>
        <p:blipFill>
          <a:blip r:embed="rId12">
            <a:alphaModFix/>
          </a:blip>
          <a:stretch>
            <a:fillRect/>
          </a:stretch>
        </p:blipFill>
        <p:spPr>
          <a:xfrm>
            <a:off x="8121680" y="4587868"/>
            <a:ext cx="959319" cy="959319"/>
          </a:xfrm>
          <a:prstGeom prst="rect">
            <a:avLst/>
          </a:prstGeom>
          <a:noFill/>
          <a:ln>
            <a:noFill/>
          </a:ln>
        </p:spPr>
      </p:pic>
      <p:pic>
        <p:nvPicPr>
          <p:cNvPr id="72" name="Google Shape;72;p14"/>
          <p:cNvPicPr preferRelativeResize="0"/>
          <p:nvPr/>
        </p:nvPicPr>
        <p:blipFill>
          <a:blip r:embed="rId13">
            <a:alphaModFix/>
          </a:blip>
          <a:stretch>
            <a:fillRect/>
          </a:stretch>
        </p:blipFill>
        <p:spPr>
          <a:xfrm>
            <a:off x="5979343" y="2573860"/>
            <a:ext cx="986634" cy="986634"/>
          </a:xfrm>
          <a:prstGeom prst="rect">
            <a:avLst/>
          </a:prstGeom>
          <a:noFill/>
          <a:ln>
            <a:noFill/>
          </a:ln>
        </p:spPr>
      </p:pic>
      <p:pic>
        <p:nvPicPr>
          <p:cNvPr id="73" name="Google Shape;73;p14"/>
          <p:cNvPicPr preferRelativeResize="0"/>
          <p:nvPr/>
        </p:nvPicPr>
        <p:blipFill>
          <a:blip r:embed="rId14">
            <a:alphaModFix/>
          </a:blip>
          <a:stretch>
            <a:fillRect/>
          </a:stretch>
        </p:blipFill>
        <p:spPr>
          <a:xfrm>
            <a:off x="7043451" y="4115010"/>
            <a:ext cx="959385" cy="959385"/>
          </a:xfrm>
          <a:prstGeom prst="rect">
            <a:avLst/>
          </a:prstGeom>
          <a:noFill/>
          <a:ln>
            <a:noFill/>
          </a:ln>
        </p:spPr>
      </p:pic>
      <p:sp>
        <p:nvSpPr>
          <p:cNvPr id="22" name="Text Placeholder 1">
            <a:extLst>
              <a:ext uri="{FF2B5EF4-FFF2-40B4-BE49-F238E27FC236}">
                <a16:creationId xmlns:a16="http://schemas.microsoft.com/office/drawing/2014/main" id="{505F59CF-3BD9-485A-B161-E35FDD936271}"/>
              </a:ext>
            </a:extLst>
          </p:cNvPr>
          <p:cNvSpPr txBox="1">
            <a:spLocks/>
          </p:cNvSpPr>
          <p:nvPr/>
        </p:nvSpPr>
        <p:spPr>
          <a:xfrm>
            <a:off x="0" y="0"/>
            <a:ext cx="9144000" cy="95267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ct val="20000"/>
              </a:spcBef>
              <a:spcAft>
                <a:spcPts val="0"/>
              </a:spcAft>
              <a:buClrTx/>
              <a:buSzTx/>
              <a:buFont typeface="Arial"/>
              <a:buNone/>
              <a:tabLst/>
              <a:defRPr/>
            </a:pPr>
            <a:r>
              <a:rPr kumimoji="0" lang="en-US" sz="4800" b="1" i="0" u="none" strike="noStrike" kern="1200" cap="none" spc="0" normalizeH="0" baseline="0" noProof="0" dirty="0">
                <a:ln>
                  <a:noFill/>
                </a:ln>
                <a:solidFill>
                  <a:srgbClr val="FFFFFF"/>
                </a:solidFill>
                <a:effectLst/>
                <a:uLnTx/>
                <a:uFillTx/>
                <a:latin typeface="Calibri" charset="0"/>
                <a:cs typeface="Calibri" charset="0"/>
              </a:rPr>
              <a:t>ECE systems / controls / robotics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2397820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406174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92673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401797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life outcomes</a:t>
            </a:r>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
        <p:nvSpPr>
          <p:cNvPr id="11" name="Text Placeholder 1">
            <a:extLst>
              <a:ext uri="{FF2B5EF4-FFF2-40B4-BE49-F238E27FC236}">
                <a16:creationId xmlns:a16="http://schemas.microsoft.com/office/drawing/2014/main" id="{5DCA74CC-69F9-4E33-8B0B-4877F5AFB114}"/>
              </a:ext>
            </a:extLst>
          </p:cNvPr>
          <p:cNvSpPr txBox="1">
            <a:spLocks/>
          </p:cNvSpPr>
          <p:nvPr/>
        </p:nvSpPr>
        <p:spPr>
          <a:xfrm>
            <a:off x="415637" y="3472475"/>
            <a:ext cx="8312727" cy="3385524"/>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000" dirty="0"/>
              <a:t>… </a:t>
            </a:r>
            <a:r>
              <a:rPr lang="en-US" sz="6000" i="1" dirty="0"/>
              <a:t>Control </a:t>
            </a:r>
            <a:r>
              <a:rPr lang="en-US" sz="6000" i="1" dirty="0">
                <a:solidFill>
                  <a:srgbClr val="000000"/>
                </a:solidFill>
              </a:rPr>
              <a:t>Systems</a:t>
            </a:r>
            <a:endParaRPr lang="en-US" sz="4400" b="0" i="1" dirty="0">
              <a:solidFill>
                <a:srgbClr val="000000"/>
              </a:solidFill>
            </a:endParaRPr>
          </a:p>
          <a:p>
            <a:r>
              <a:rPr lang="en-US" sz="3200" b="0" dirty="0">
                <a:solidFill>
                  <a:srgbClr val="000000"/>
                </a:solidFill>
              </a:rPr>
              <a:t>EE 447 Fa19 </a:t>
            </a:r>
            <a:r>
              <a:rPr lang="en-US" sz="3200" b="0" dirty="0" err="1">
                <a:solidFill>
                  <a:srgbClr val="000000"/>
                </a:solidFill>
              </a:rPr>
              <a:t>TuTh</a:t>
            </a:r>
            <a:r>
              <a:rPr lang="en-US" sz="3200" b="0" dirty="0">
                <a:solidFill>
                  <a:srgbClr val="000000"/>
                </a:solidFill>
              </a:rPr>
              <a:t> 12:30—2:20p DEN 303</a:t>
            </a:r>
          </a:p>
          <a:p>
            <a:endParaRPr lang="en-US" sz="2800" dirty="0">
              <a:solidFill>
                <a:srgbClr val="000000"/>
              </a:solidFill>
            </a:endParaRPr>
          </a:p>
          <a:p>
            <a:r>
              <a:rPr lang="en-US" b="0" dirty="0">
                <a:solidFill>
                  <a:srgbClr val="000000"/>
                </a:solidFill>
              </a:rPr>
              <a:t>Prof Burden </a:t>
            </a:r>
          </a:p>
          <a:p>
            <a:r>
              <a:rPr lang="en-US" sz="3200" b="0" dirty="0">
                <a:solidFill>
                  <a:srgbClr val="000000"/>
                </a:solidFill>
              </a:rPr>
              <a:t>(Sam; he/him/his)</a:t>
            </a:r>
          </a:p>
        </p:txBody>
      </p:sp>
      <p:sp>
        <p:nvSpPr>
          <p:cNvPr id="12" name="Text Placeholder 1">
            <a:extLst>
              <a:ext uri="{FF2B5EF4-FFF2-40B4-BE49-F238E27FC236}">
                <a16:creationId xmlns:a16="http://schemas.microsoft.com/office/drawing/2014/main" id="{7E5E014F-ADD2-4ECD-ABAB-B27C1BDE5717}"/>
              </a:ext>
            </a:extLst>
          </p:cNvPr>
          <p:cNvSpPr txBox="1">
            <a:spLocks/>
          </p:cNvSpPr>
          <p:nvPr/>
        </p:nvSpPr>
        <p:spPr>
          <a:xfrm>
            <a:off x="415636" y="3472476"/>
            <a:ext cx="8312727" cy="3385524"/>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000" dirty="0"/>
              <a:t>… </a:t>
            </a:r>
            <a:r>
              <a:rPr lang="en-US" sz="6000" i="1" dirty="0"/>
              <a:t>Control Systems</a:t>
            </a:r>
            <a:endParaRPr lang="en-US" sz="4400" b="0" i="1" dirty="0">
              <a:solidFill>
                <a:srgbClr val="FFFFFF"/>
              </a:solidFill>
            </a:endParaRPr>
          </a:p>
          <a:p>
            <a:r>
              <a:rPr lang="en-US" sz="3200" b="0" dirty="0">
                <a:solidFill>
                  <a:srgbClr val="000000"/>
                </a:solidFill>
              </a:rPr>
              <a:t>EE 447 Fa19 </a:t>
            </a:r>
            <a:r>
              <a:rPr lang="en-US" sz="3200" b="0" dirty="0" err="1">
                <a:solidFill>
                  <a:srgbClr val="000000"/>
                </a:solidFill>
              </a:rPr>
              <a:t>TuTh</a:t>
            </a:r>
            <a:r>
              <a:rPr lang="en-US" sz="3200" b="0" dirty="0">
                <a:solidFill>
                  <a:srgbClr val="000000"/>
                </a:solidFill>
              </a:rPr>
              <a:t> 12:30—2:20p DEN 303</a:t>
            </a:r>
          </a:p>
          <a:p>
            <a:endParaRPr lang="en-US" sz="2800" dirty="0">
              <a:solidFill>
                <a:srgbClr val="000000"/>
              </a:solidFill>
            </a:endParaRPr>
          </a:p>
          <a:p>
            <a:r>
              <a:rPr lang="en-US" b="0" dirty="0">
                <a:solidFill>
                  <a:srgbClr val="000000"/>
                </a:solidFill>
              </a:rPr>
              <a:t>Prof Burden </a:t>
            </a:r>
          </a:p>
          <a:p>
            <a:r>
              <a:rPr lang="en-US" sz="3200" b="0" dirty="0">
                <a:solidFill>
                  <a:srgbClr val="000000"/>
                </a:solidFill>
              </a:rPr>
              <a:t>(Sam; he/him/his)</a:t>
            </a:r>
          </a:p>
        </p:txBody>
      </p:sp>
      <p:sp>
        <p:nvSpPr>
          <p:cNvPr id="13" name="Text Placeholder 1">
            <a:extLst>
              <a:ext uri="{FF2B5EF4-FFF2-40B4-BE49-F238E27FC236}">
                <a16:creationId xmlns:a16="http://schemas.microsoft.com/office/drawing/2014/main" id="{F22AF841-B2D0-41E3-9307-8B80585711ED}"/>
              </a:ext>
            </a:extLst>
          </p:cNvPr>
          <p:cNvSpPr txBox="1">
            <a:spLocks/>
          </p:cNvSpPr>
          <p:nvPr/>
        </p:nvSpPr>
        <p:spPr>
          <a:xfrm>
            <a:off x="415637" y="3472476"/>
            <a:ext cx="8312727" cy="3385524"/>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000" dirty="0"/>
              <a:t>… </a:t>
            </a:r>
            <a:r>
              <a:rPr lang="en-US" sz="6000" i="1" dirty="0"/>
              <a:t>Control Systems</a:t>
            </a:r>
            <a:endParaRPr lang="en-US" sz="4400" b="0" i="1" dirty="0">
              <a:solidFill>
                <a:srgbClr val="FFFFFF"/>
              </a:solidFill>
            </a:endParaRPr>
          </a:p>
          <a:p>
            <a:r>
              <a:rPr lang="en-US" sz="3200" b="0" dirty="0">
                <a:solidFill>
                  <a:srgbClr val="FFFFFF"/>
                </a:solidFill>
              </a:rPr>
              <a:t>EE 447 Fa20 </a:t>
            </a:r>
            <a:r>
              <a:rPr lang="en-US" sz="3200" b="0" dirty="0" err="1">
                <a:solidFill>
                  <a:srgbClr val="FFFFFF"/>
                </a:solidFill>
              </a:rPr>
              <a:t>TuTh</a:t>
            </a:r>
            <a:r>
              <a:rPr lang="en-US" sz="3200" b="0" dirty="0">
                <a:solidFill>
                  <a:srgbClr val="FFFFFF"/>
                </a:solidFill>
              </a:rPr>
              <a:t> 12:30—2:20p on Zoom</a:t>
            </a:r>
          </a:p>
          <a:p>
            <a:endParaRPr lang="en-US" sz="2800" dirty="0"/>
          </a:p>
          <a:p>
            <a:r>
              <a:rPr lang="en-US" b="0" dirty="0"/>
              <a:t>Prof Burden </a:t>
            </a:r>
          </a:p>
          <a:p>
            <a:r>
              <a:rPr lang="en-US" sz="3200" b="0" dirty="0"/>
              <a:t>(Sam; he/him/his)</a:t>
            </a:r>
          </a:p>
        </p:txBody>
      </p:sp>
      <p:sp>
        <p:nvSpPr>
          <p:cNvPr id="14" name="Text Placeholder 2">
            <a:extLst>
              <a:ext uri="{FF2B5EF4-FFF2-40B4-BE49-F238E27FC236}">
                <a16:creationId xmlns:a16="http://schemas.microsoft.com/office/drawing/2014/main" id="{DF750AC9-EA72-40B1-BF05-FB73AF0C7A02}"/>
              </a:ext>
            </a:extLst>
          </p:cNvPr>
          <p:cNvSpPr>
            <a:spLocks noGrp="1"/>
          </p:cNvSpPr>
          <p:nvPr>
            <p:ph type="body" sz="quarter" idx="11"/>
          </p:nvPr>
        </p:nvSpPr>
        <p:spPr>
          <a:xfrm>
            <a:off x="-13034" y="1915658"/>
            <a:ext cx="9157034" cy="1584774"/>
          </a:xfrm>
        </p:spPr>
        <p:txBody>
          <a:bodyPr anchor="ctr"/>
          <a:lstStyle/>
          <a:p>
            <a:r>
              <a:rPr lang="en-US" dirty="0"/>
              <a:t>translate the physical world into </a:t>
            </a:r>
            <a:r>
              <a:rPr lang="en-US" b="1" i="1" dirty="0"/>
              <a:t>equations</a:t>
            </a:r>
          </a:p>
          <a:p>
            <a:r>
              <a:rPr lang="en-US" b="1" i="1" dirty="0"/>
              <a:t>transform </a:t>
            </a:r>
            <a:r>
              <a:rPr lang="en-US" dirty="0"/>
              <a:t>the equations to do anything you want</a:t>
            </a:r>
          </a:p>
          <a:p>
            <a:r>
              <a:rPr lang="en-US" dirty="0"/>
              <a:t>in effect, you will be able to …</a:t>
            </a:r>
          </a:p>
        </p:txBody>
      </p:sp>
    </p:spTree>
    <p:extLst>
      <p:ext uri="{BB962C8B-B14F-4D97-AF65-F5344CB8AC3E}">
        <p14:creationId xmlns:p14="http://schemas.microsoft.com/office/powerpoint/2010/main" val="293015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27369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340009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origins of feedback control</a:t>
            </a:r>
          </a:p>
        </p:txBody>
      </p:sp>
    </p:spTree>
    <p:extLst>
      <p:ext uri="{BB962C8B-B14F-4D97-AF65-F5344CB8AC3E}">
        <p14:creationId xmlns:p14="http://schemas.microsoft.com/office/powerpoint/2010/main" val="427446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D179DA-71F7-4969-8996-21817B294240}"/>
              </a:ext>
            </a:extLst>
          </p:cNvPr>
          <p:cNvPicPr>
            <a:picLocks noChangeAspect="1"/>
          </p:cNvPicPr>
          <p:nvPr/>
        </p:nvPicPr>
        <p:blipFill>
          <a:blip r:embed="rId2"/>
          <a:stretch>
            <a:fillRect/>
          </a:stretch>
        </p:blipFill>
        <p:spPr>
          <a:xfrm>
            <a:off x="0" y="0"/>
            <a:ext cx="4637989" cy="6867941"/>
          </a:xfrm>
          <a:prstGeom prst="rect">
            <a:avLst/>
          </a:prstGeom>
        </p:spPr>
      </p:pic>
      <p:sp>
        <p:nvSpPr>
          <p:cNvPr id="6" name="Text Placeholder 2">
            <a:extLst>
              <a:ext uri="{FF2B5EF4-FFF2-40B4-BE49-F238E27FC236}">
                <a16:creationId xmlns:a16="http://schemas.microsoft.com/office/drawing/2014/main" id="{AF9013AE-2AC0-482C-A788-C8B8BDB4D716}"/>
              </a:ext>
            </a:extLst>
          </p:cNvPr>
          <p:cNvSpPr>
            <a:spLocks noGrp="1"/>
          </p:cNvSpPr>
          <p:nvPr>
            <p:ph type="body" sz="quarter" idx="11"/>
          </p:nvPr>
        </p:nvSpPr>
        <p:spPr>
          <a:xfrm>
            <a:off x="4835951" y="-1"/>
            <a:ext cx="3827282" cy="6867941"/>
          </a:xfrm>
        </p:spPr>
        <p:txBody>
          <a:bodyPr anchor="ctr"/>
          <a:lstStyle/>
          <a:p>
            <a:pPr marL="0" indent="0">
              <a:buNone/>
            </a:pPr>
            <a:r>
              <a:rPr lang="en-US" b="1" dirty="0"/>
              <a:t>Otto Mayr </a:t>
            </a:r>
          </a:p>
          <a:p>
            <a:pPr marL="0" indent="0">
              <a:buNone/>
            </a:pPr>
            <a:r>
              <a:rPr lang="en-US" dirty="0"/>
              <a:t>“</a:t>
            </a:r>
            <a:r>
              <a:rPr lang="en-US" i="1" dirty="0"/>
              <a:t>The Origins of Feedback Control</a:t>
            </a:r>
            <a:r>
              <a:rPr lang="en-US" dirty="0"/>
              <a:t>” </a:t>
            </a:r>
          </a:p>
          <a:p>
            <a:pPr marL="0" indent="0">
              <a:buNone/>
            </a:pPr>
            <a:r>
              <a:rPr lang="en-US" dirty="0"/>
              <a:t>MIT Press 1970</a:t>
            </a:r>
          </a:p>
        </p:txBody>
      </p:sp>
    </p:spTree>
    <p:extLst>
      <p:ext uri="{BB962C8B-B14F-4D97-AF65-F5344CB8AC3E}">
        <p14:creationId xmlns:p14="http://schemas.microsoft.com/office/powerpoint/2010/main" val="126220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395A2-43F6-410F-B6C5-E87CD0520161}"/>
              </a:ext>
            </a:extLst>
          </p:cNvPr>
          <p:cNvPicPr>
            <a:picLocks noChangeAspect="1"/>
          </p:cNvPicPr>
          <p:nvPr/>
        </p:nvPicPr>
        <p:blipFill>
          <a:blip r:embed="rId2"/>
          <a:stretch>
            <a:fillRect/>
          </a:stretch>
        </p:blipFill>
        <p:spPr>
          <a:xfrm>
            <a:off x="-342551" y="0"/>
            <a:ext cx="6723676" cy="6858000"/>
          </a:xfrm>
          <a:prstGeom prst="rect">
            <a:avLst/>
          </a:prstGeom>
        </p:spPr>
      </p:pic>
      <p:grpSp>
        <p:nvGrpSpPr>
          <p:cNvPr id="9" name="Group 8">
            <a:extLst>
              <a:ext uri="{FF2B5EF4-FFF2-40B4-BE49-F238E27FC236}">
                <a16:creationId xmlns:a16="http://schemas.microsoft.com/office/drawing/2014/main" id="{574514FE-E1CF-44FF-AA60-8CF9AFEAFC6D}"/>
              </a:ext>
            </a:extLst>
          </p:cNvPr>
          <p:cNvGrpSpPr/>
          <p:nvPr/>
        </p:nvGrpSpPr>
        <p:grpSpPr>
          <a:xfrm>
            <a:off x="3038141" y="94269"/>
            <a:ext cx="6011589" cy="6267322"/>
            <a:chOff x="3038141" y="94269"/>
            <a:chExt cx="6011589" cy="6267322"/>
          </a:xfrm>
        </p:grpSpPr>
        <p:pic>
          <p:nvPicPr>
            <p:cNvPr id="5" name="Picture 4">
              <a:extLst>
                <a:ext uri="{FF2B5EF4-FFF2-40B4-BE49-F238E27FC236}">
                  <a16:creationId xmlns:a16="http://schemas.microsoft.com/office/drawing/2014/main" id="{3F9C9E8A-9790-47AD-8401-A7DF045A6042}"/>
                </a:ext>
              </a:extLst>
            </p:cNvPr>
            <p:cNvPicPr>
              <a:picLocks noChangeAspect="1"/>
            </p:cNvPicPr>
            <p:nvPr/>
          </p:nvPicPr>
          <p:blipFill>
            <a:blip r:embed="rId3"/>
            <a:stretch>
              <a:fillRect/>
            </a:stretch>
          </p:blipFill>
          <p:spPr>
            <a:xfrm>
              <a:off x="5373277" y="94269"/>
              <a:ext cx="3676453" cy="6267322"/>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CB32DA2E-1340-4F96-9FD6-171400DE1375}"/>
                </a:ext>
              </a:extLst>
            </p:cNvPr>
            <p:cNvSpPr/>
            <p:nvPr/>
          </p:nvSpPr>
          <p:spPr>
            <a:xfrm>
              <a:off x="3038141" y="1404594"/>
              <a:ext cx="732583" cy="1376313"/>
            </a:xfrm>
            <a:prstGeom prst="rect">
              <a:avLst/>
            </a:prstGeom>
            <a:noFill/>
            <a:ln w="762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18C47E06-1780-4C21-A271-A5714872210B}"/>
              </a:ext>
            </a:extLst>
          </p:cNvPr>
          <p:cNvSpPr txBox="1"/>
          <p:nvPr/>
        </p:nvSpPr>
        <p:spPr>
          <a:xfrm>
            <a:off x="2076980" y="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156546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2DFE-D2D1-4C69-812F-407D95DB7BB0}"/>
              </a:ext>
            </a:extLst>
          </p:cNvPr>
          <p:cNvPicPr>
            <a:picLocks noChangeAspect="1"/>
          </p:cNvPicPr>
          <p:nvPr/>
        </p:nvPicPr>
        <p:blipFill>
          <a:blip r:embed="rId2"/>
          <a:stretch>
            <a:fillRect/>
          </a:stretch>
        </p:blipFill>
        <p:spPr>
          <a:xfrm>
            <a:off x="414337" y="295275"/>
            <a:ext cx="8315325" cy="6267450"/>
          </a:xfrm>
          <a:prstGeom prst="rect">
            <a:avLst/>
          </a:prstGeom>
        </p:spPr>
      </p:pic>
      <p:pic>
        <p:nvPicPr>
          <p:cNvPr id="7" name="Picture 6">
            <a:extLst>
              <a:ext uri="{FF2B5EF4-FFF2-40B4-BE49-F238E27FC236}">
                <a16:creationId xmlns:a16="http://schemas.microsoft.com/office/drawing/2014/main" id="{83479500-60EB-4A5E-BA00-A1DFD8CA02E8}"/>
              </a:ext>
            </a:extLst>
          </p:cNvPr>
          <p:cNvPicPr>
            <a:picLocks noChangeAspect="1"/>
          </p:cNvPicPr>
          <p:nvPr/>
        </p:nvPicPr>
        <p:blipFill>
          <a:blip r:embed="rId3"/>
          <a:stretch>
            <a:fillRect/>
          </a:stretch>
        </p:blipFill>
        <p:spPr>
          <a:xfrm>
            <a:off x="480766" y="2293821"/>
            <a:ext cx="1331807" cy="2270357"/>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5E2A57BA-B895-4156-86D9-7F1B2A8D0D22}"/>
              </a:ext>
            </a:extLst>
          </p:cNvPr>
          <p:cNvSpPr/>
          <p:nvPr/>
        </p:nvSpPr>
        <p:spPr>
          <a:xfrm>
            <a:off x="2686638" y="2846894"/>
            <a:ext cx="3478491" cy="772999"/>
          </a:xfrm>
          <a:prstGeom prst="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1BF1D7-E35F-4258-B0EB-CDF5A8BD6FD6}"/>
              </a:ext>
            </a:extLst>
          </p:cNvPr>
          <p:cNvSpPr txBox="1"/>
          <p:nvPr/>
        </p:nvSpPr>
        <p:spPr>
          <a:xfrm>
            <a:off x="2076980" y="9427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35039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1359BF-93BB-4311-9411-02D14546BD17}"/>
              </a:ext>
            </a:extLst>
          </p:cNvPr>
          <p:cNvPicPr>
            <a:picLocks noChangeAspect="1"/>
          </p:cNvPicPr>
          <p:nvPr/>
        </p:nvPicPr>
        <p:blipFill>
          <a:blip r:embed="rId2"/>
          <a:stretch>
            <a:fillRect/>
          </a:stretch>
        </p:blipFill>
        <p:spPr>
          <a:xfrm>
            <a:off x="1344580" y="0"/>
            <a:ext cx="6969862" cy="6858000"/>
          </a:xfrm>
          <a:prstGeom prst="rect">
            <a:avLst/>
          </a:prstGeom>
        </p:spPr>
      </p:pic>
      <p:sp>
        <p:nvSpPr>
          <p:cNvPr id="9" name="TextBox 8">
            <a:extLst>
              <a:ext uri="{FF2B5EF4-FFF2-40B4-BE49-F238E27FC236}">
                <a16:creationId xmlns:a16="http://schemas.microsoft.com/office/drawing/2014/main" id="{85D0BDBE-C5C6-4A9A-B178-E415E36E8CAD}"/>
              </a:ext>
            </a:extLst>
          </p:cNvPr>
          <p:cNvSpPr txBox="1"/>
          <p:nvPr/>
        </p:nvSpPr>
        <p:spPr>
          <a:xfrm>
            <a:off x="2637657" y="160255"/>
            <a:ext cx="1922321" cy="646331"/>
          </a:xfrm>
          <a:prstGeom prst="rect">
            <a:avLst/>
          </a:prstGeom>
          <a:noFill/>
        </p:spPr>
        <p:txBody>
          <a:bodyPr wrap="none" rtlCol="0">
            <a:spAutoFit/>
          </a:bodyPr>
          <a:lstStyle/>
          <a:p>
            <a:pPr algn="ctr"/>
            <a:r>
              <a:rPr lang="en-US" sz="3600" b="1" dirty="0">
                <a:solidFill>
                  <a:schemeClr val="tx2"/>
                </a:solidFill>
              </a:rPr>
              <a:t>≈1100 CE</a:t>
            </a:r>
          </a:p>
        </p:txBody>
      </p:sp>
    </p:spTree>
    <p:extLst>
      <p:ext uri="{BB962C8B-B14F-4D97-AF65-F5344CB8AC3E}">
        <p14:creationId xmlns:p14="http://schemas.microsoft.com/office/powerpoint/2010/main" val="541716520"/>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8136</TotalTime>
  <Words>657</Words>
  <Application>Microsoft Office PowerPoint</Application>
  <PresentationFormat>On-screen Show (4:3)</PresentationFormat>
  <Paragraphs>100</Paragraphs>
  <Slides>22</Slides>
  <Notes>1</Notes>
  <HiddenSlides>0</HiddenSlides>
  <MMClips>6</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Arial</vt:lpstr>
      <vt:lpstr>Calibri</vt:lpstr>
      <vt:lpstr>Encode Sans Normal Black</vt:lpstr>
      <vt:lpstr>Helvetica Neue</vt:lpstr>
      <vt:lpstr>LatoWeb</vt:lpstr>
      <vt:lpstr>Lucida Grande</vt:lpstr>
      <vt:lpstr>LucidaGrande</vt:lpstr>
      <vt:lpstr>Open Sans Light</vt:lpstr>
      <vt:lpstr>Uni Sans Regular</vt:lpstr>
      <vt:lpstr>Custom Design</vt:lpstr>
      <vt:lpstr>1_Custom Design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Sam A Burden</cp:lastModifiedBy>
  <cp:revision>236</cp:revision>
  <dcterms:created xsi:type="dcterms:W3CDTF">2014-10-14T00:51:43Z</dcterms:created>
  <dcterms:modified xsi:type="dcterms:W3CDTF">2020-09-30T16:01:53Z</dcterms:modified>
</cp:coreProperties>
</file>